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5" r:id="rId4"/>
    <p:sldId id="258" r:id="rId5"/>
    <p:sldId id="268" r:id="rId6"/>
    <p:sldId id="269" r:id="rId7"/>
    <p:sldId id="270" r:id="rId8"/>
    <p:sldId id="275" r:id="rId9"/>
    <p:sldId id="276" r:id="rId10"/>
    <p:sldId id="278" r:id="rId11"/>
    <p:sldId id="289" r:id="rId12"/>
    <p:sldId id="290" r:id="rId13"/>
    <p:sldId id="291" r:id="rId14"/>
    <p:sldId id="281" r:id="rId15"/>
    <p:sldId id="282" r:id="rId16"/>
    <p:sldId id="292" r:id="rId17"/>
    <p:sldId id="293" r:id="rId18"/>
    <p:sldId id="294" r:id="rId19"/>
    <p:sldId id="295" r:id="rId20"/>
    <p:sldId id="296" r:id="rId21"/>
    <p:sldId id="2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6" autoAdjust="0"/>
    <p:restoredTop sz="94660"/>
  </p:normalViewPr>
  <p:slideViewPr>
    <p:cSldViewPr snapToGrid="0">
      <p:cViewPr varScale="1">
        <p:scale>
          <a:sx n="65" d="100"/>
          <a:sy n="65" d="100"/>
        </p:scale>
        <p:origin x="6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33.50785" units="1/cm"/>
          <inkml:channelProperty channel="Y" name="resolution" value="33.48837" units="1/cm"/>
          <inkml:channelProperty channel="T" name="resolution" value="1" units="1/dev"/>
        </inkml:channelProperties>
      </inkml:inkSource>
      <inkml:timestamp xml:id="ts0" timeString="2020-09-08T07:26:00.37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21925">
    <iact:property name="dataType"/>
    <iact:actionData xml:id="d0">
      <inkml:trace xmlns:inkml="http://www.w3.org/2003/InkML" xml:id="stk0" contextRef="#ctx0" brushRef="#br0">25143 6706 0,'153'-1105'154,"-153"1219"-144,0 1 1,0-191 60,0-115-59,0-76-5,0-37 3,0 113 0,0 1 2,0 75-1,0 39-3,0 38 2,0 0 1,0 0 9</inkml:trace>
    </iact:actionData>
  </iact:action>
  <iact:action type="add" startTime="26706">
    <iact:property name="dataType"/>
    <iact:actionData xml:id="d1">
      <inkml:trace xmlns:inkml="http://www.w3.org/2003/InkML" xml:id="stk1" contextRef="#ctx0" brushRef="#br0">21981 16841 0,'39'0'685,"-1"0"-655,0 0-19,0 0 9,0 0 10,0 0-7,0 0-16,0 0 24,0 0 39,0 0-28,1 0-20,-1 0 67,-38-38-79,38 38 28,0 0 24,0 0-53,0 0 11,0 0 3,0 0 5,0 0-17,0 0 20,0 0-11,-38-39-12,39 39 3,-1 0 0,0 0 8,0 0 13,0 0-14,0 0-8,0 0 22,0 0-14,0 0-6,0 0-3,1 0 21,-1 0 1,0 0-12,0 0 2,0 0-9,0 0 7,0 0-6,-38-38-7,38 38 5,0 0 10,0 0-3,0 0 4,1 0-1,-1 0 9,0 0 8,0 0-16,0 0 27,0 0-19,-38-38 1391,38 38-584</inkml:trace>
    </iact:actionData>
  </iact:action>
  <iact:action type="add" startTime="36301">
    <iact:property name="dataType"/>
    <iact:actionData xml:id="d2">
      <inkml:trace xmlns:inkml="http://www.w3.org/2003/InkML" xml:id="stk2" contextRef="#ctx0" brushRef="#br0">30629 5525 0,'-38'0'204,"0"38"-196,0-38 2,0 38 0,0-38 1,-39 0 1,39 0-3,-38 0 1,0 38-2,0-38 5,38 0-2,0 0-4,-39 0 3,77 38 0,-38-38 2,0 0-4,0 0 83,0 0-81,0 0 10,0 0 91,0 0-99,0 0 119</inkml:trace>
    </iact:actionData>
  </iact:action>
  <iact:action type="add" startTime="42208">
    <iact:property name="dataType"/>
    <iact:actionData xml:id="d3">
      <inkml:trace xmlns:inkml="http://www.w3.org/2003/InkML" xml:id="stk3" contextRef="#ctx0" brushRef="#br0">29258 16574 0,'0'-114'554,"114"-77"-544,-114 267 12,0-38 87,0 1 214,-76-39-313,38 0 21,0 0-9,-1 0-15,1 0 4,0 0 9,0 0 1,-38 0 10,38 0-1,0 0 0,0 0 19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33.50785" units="1/cm"/>
          <inkml:channelProperty channel="Y" name="resolution" value="33.48837" units="1/cm"/>
          <inkml:channelProperty channel="T" name="resolution" value="1" units="1/dev"/>
        </inkml:channelProperties>
      </inkml:inkSource>
      <inkml:timestamp xml:id="ts0" timeString="2020-09-08T07:26:00.371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24877">
    <iact:property name="dataType"/>
    <iact:actionData xml:id="d0">
      <inkml:trace xmlns:inkml="http://www.w3.org/2003/InkML" xml:id="stk0" contextRef="#ctx0" brushRef="#br0">28191 16345 0,'0'38'211,"0"1"1,0-1-200,0 0 6,0 0 3,0 0-9,0 0-1,0 0-4,0 0 13,38-38-10,-38 38 0,0 0 31,0 1 1,0-1 18,0 0-41,0 0 61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33.50785" units="1/cm"/>
          <inkml:channelProperty channel="Y" name="resolution" value="33.48837" units="1/cm"/>
          <inkml:channelProperty channel="T" name="resolution" value="1" units="1/dev"/>
        </inkml:channelProperties>
      </inkml:inkSource>
      <inkml:timestamp xml:id="ts0" timeString="2020-09-08T08:04:01.459"/>
    </inkml:context>
    <inkml:brush xml:id="br0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</inkml:definitions>
  <iact:action type="add" startTime="5603">
    <iact:property name="dataType"/>
    <iact:actionData xml:id="d0">
      <inkml:trace xmlns:inkml="http://www.w3.org/2003/InkML" xml:id="stk0" contextRef="#ctx0" brushRef="#br0">27467 14974 0,'0'-38'464,"0"-39"-413,0 39-42,0 0 2,0-38 1,0 38-4,0 0 2,0 0 0,0 0 0,0 0 20,0-1-10,0 1 11,0 0-21,0 0 20,0 0-18,0 0 37,-38 0-18,38 0-11,0 0-10,0 0 62,-38-39-32,38 39-30,0 0-2,0 0 4,-38-38-2,38 38 11,0 0-13,0 0 25,0-1 25,0 1 24,0 0-43,0 0 123,0 0-83,0 0-16,0 0-23,0 0 9,0 0-7,0 0 88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129B5-EBB2-7447-9066-B92B928D4529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1E4A3-6855-D143-832C-19D11B085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4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1982-E8D4-4608-9FB9-BD6CBE494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885373-5035-4520-A263-3F8ED343E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C1CCA-07F7-4528-AE7F-DBE6577FD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C60B-8BB4-486C-B402-BB2166BD32AA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49BA0-42E5-4D61-A1D7-7F120BAE0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2BA15-A01B-4386-9AA3-8A3A71043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E8C8-88A9-4609-8A26-4B78C464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84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4122-07FF-4622-94BF-175493D6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68C88-D6F6-4ED9-8C99-84975F53E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B705C-EBCA-4C01-81DF-C7C49ED1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C60B-8BB4-486C-B402-BB2166BD32AA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37EE1-673B-4B5E-8786-3CCDF379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51706-7BD3-4F1E-8783-724A9C78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E8C8-88A9-4609-8A26-4B78C464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06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F5127C-B80F-4174-BB8B-19533CB361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B9B52-F1BA-48B0-A953-81F165E44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7C986-5F2A-42AA-ACF9-F5FA4B905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C60B-8BB4-486C-B402-BB2166BD32AA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5435A-0CD9-4FB4-B7E2-A449C645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156A4-9DC2-48AC-9C4B-B7E04A0D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E8C8-88A9-4609-8A26-4B78C464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2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C2404-6440-4A88-A7FE-311804404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4C868-25E8-487A-A73B-BA3EA17FD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1AA29-CC0E-4FC7-8858-08B177359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C60B-8BB4-486C-B402-BB2166BD32AA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50460-E283-4D19-A850-9DB318979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38C25-7E79-4BA6-BC1A-16F33BBF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E8C8-88A9-4609-8A26-4B78C464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7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694-E449-4935-9028-404C73670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50A07-D279-41E4-9DA3-73EFDB9B8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FB8F7-F6AF-40EB-A58D-7CDBAA76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C60B-8BB4-486C-B402-BB2166BD32AA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2D8D1-E238-4EBA-8E2F-5EA39CD3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8CBA-B98F-4290-AFC6-20B0AA35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E8C8-88A9-4609-8A26-4B78C464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58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B354-E967-4D87-8C50-F60ACF12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FDCFA-1DFC-429B-A778-14D9CE5672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A89E27-0CAA-4526-A99A-FC6A838B4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EEDD4-B86B-47B9-ACB1-063E102F6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C60B-8BB4-486C-B402-BB2166BD32AA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ED33C-D72A-444A-9804-6228DB739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77C3E-7EE0-4DAD-BD25-0499D31A0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E8C8-88A9-4609-8A26-4B78C464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88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B1F46-4AB8-4E79-BB48-3CEBED39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729D5-E07A-4C73-B1E1-C93C344D1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60804-6F7D-4407-956B-6418E1CD9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77F30-21CF-463D-B82B-3BC7B6A579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98638-4D68-47BC-9E1F-D989357CC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1EEE2-1AE2-4DC8-8070-5A6EBD712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C60B-8BB4-486C-B402-BB2166BD32AA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C6F8AB-4F3F-4A63-ADBD-01E84A92C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48CF45-1E42-4C8F-A977-4F32A2922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E8C8-88A9-4609-8A26-4B78C464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5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F92C-D9A5-4D94-B2DF-C39E0212A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362CED-B18E-43B4-9EA8-006D33A65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C60B-8BB4-486C-B402-BB2166BD32AA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8EAF2-3E90-41DF-B39D-4F26BC200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E8568-EC1D-445C-AA4E-10965FE85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E8C8-88A9-4609-8A26-4B78C464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0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67104C-39AE-48BB-A2ED-9D768E19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C60B-8BB4-486C-B402-BB2166BD32AA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4B9DF6-63C0-47E4-91AB-FA656081D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09671-6346-4397-AA41-1BF0C04A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E8C8-88A9-4609-8A26-4B78C464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72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3CF6-D3A1-4AFB-B8A1-11F44670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72C55-6092-4892-93E4-AA021728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EF5EA-DF80-4E71-B328-C032B4275F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D8957-7151-4569-B166-947F7984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C60B-8BB4-486C-B402-BB2166BD32AA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01F2A-8322-4B3A-8672-6B6641BCA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7F362-C78D-4CDD-9CD2-134D8CE4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E8C8-88A9-4609-8A26-4B78C464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91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2AC18-BF68-411F-B3FA-30569CCC9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8E49DC-1A02-463B-B49A-95A913BC5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19D13-7D4B-44BC-A8D4-3DBDF34D2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CFB85-480A-44FA-AFE1-A062D46F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C60B-8BB4-486C-B402-BB2166BD32AA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75C22-28A2-40D6-A155-25067B817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DD102-976B-41EA-83DB-01032F982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5E8C8-88A9-4609-8A26-4B78C464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84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99809D-7846-4938-994A-42C9D8F9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D2445-04C9-4D1F-B194-20BE48DC2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99DCB-BCE6-428F-B0F4-B59C52B19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BC60B-8BB4-486C-B402-BB2166BD32AA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7BEC6-B0DA-4114-94BC-B2EEFE5AF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BEC39-629F-42CD-8FDF-042F5E9D96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5E8C8-88A9-4609-8A26-4B78C4640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28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png"/><Relationship Id="rId5" Type="http://schemas.microsoft.com/office/2011/relationships/inkAction" Target="../ink/inkAction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11/relationships/inkAction" Target="../ink/inkAction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png"/><Relationship Id="rId5" Type="http://schemas.microsoft.com/office/2011/relationships/inkAction" Target="../ink/inkAction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person, indoor, person, cellphone&#10;&#10;Description automatically generated">
            <a:extLst>
              <a:ext uri="{FF2B5EF4-FFF2-40B4-BE49-F238E27FC236}">
                <a16:creationId xmlns:a16="http://schemas.microsoft.com/office/drawing/2014/main" id="{EDBD1865-CC79-45FB-8308-6E7AD825A5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33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97" name="Rectangle 7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BE386-9687-4055-B2B2-09CD8F7353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600" b="1" dirty="0"/>
              <a:t>Chat Application POC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E38D65-10C2-428B-B34E-16E3EE352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b="1"/>
              <a:t> Ravi Kumar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632FBB3-B79A-4458-9AE2-3264C0E3C2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70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9508"/>
    </mc:Choice>
    <mc:Fallback>
      <p:transition spd="slow" advTm="29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FBE0C9-55FF-4C4E-8DAE-B935885D3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9A0920-1737-4525-B82D-46BE8F02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81" y="623392"/>
            <a:ext cx="4277533" cy="1607060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Tableau Report - 4 </a:t>
            </a:r>
            <a:endParaRPr lang="en-US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27F94-50CA-4D7A-8A9B-2AED7E805316}"/>
              </a:ext>
            </a:extLst>
          </p:cNvPr>
          <p:cNvSpPr txBox="1"/>
          <p:nvPr/>
        </p:nvSpPr>
        <p:spPr>
          <a:xfrm>
            <a:off x="381000" y="2853844"/>
            <a:ext cx="3626442" cy="3451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Both male and female are expecting their partners not to watch Horror movies.</a:t>
            </a:r>
            <a:r>
              <a:rPr lang="en-US" sz="2000" dirty="0"/>
              <a:t> 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DBB1C984-1325-49C0-B311-40172E4B82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0"/>
            <a:ext cx="7682354" cy="6857999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DB7074-DABC-4ECE-AB68-FF485FCA76E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47080" y="4814640"/>
              <a:ext cx="41400" cy="576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DB7074-DABC-4ECE-AB68-FF485FCA76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31240" y="4751280"/>
                <a:ext cx="72720" cy="703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324BD67-827C-4A9C-A438-5FD7ECE6DA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77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79"/>
    </mc:Choice>
    <mc:Fallback>
      <p:transition spd="slow" advTm="13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FBE0C9-55FF-4C4E-8DAE-B935885D3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9A0920-1737-4525-B82D-46BE8F02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81" y="623392"/>
            <a:ext cx="4277533" cy="1607060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Tableau Report - 5</a:t>
            </a:r>
            <a:endParaRPr lang="en-US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27F94-50CA-4D7A-8A9B-2AED7E805316}"/>
              </a:ext>
            </a:extLst>
          </p:cNvPr>
          <p:cNvSpPr txBox="1"/>
          <p:nvPr/>
        </p:nvSpPr>
        <p:spPr>
          <a:xfrm>
            <a:off x="381000" y="2853844"/>
            <a:ext cx="3626442" cy="3451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Both male and female expect their partners to like mountains and beaches as tourist destination.</a:t>
            </a:r>
            <a:endParaRPr lang="en-US" sz="2000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82808643-F1BC-4DFB-983F-E522D02F06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"/>
            <a:ext cx="9046956" cy="685800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CFB4679-F421-4830-A7E3-2FD9EA1895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17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53"/>
    </mc:Choice>
    <mc:Fallback>
      <p:transition spd="slow" advTm="17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9A0920-1737-4525-B82D-46BE8F02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Feature Importance - </a:t>
            </a:r>
            <a:r>
              <a:rPr lang="en-US" b="1" dirty="0" err="1">
                <a:solidFill>
                  <a:schemeClr val="bg1"/>
                </a:solidFill>
              </a:rPr>
              <a:t>ExtraTreesClassifier</a:t>
            </a:r>
            <a:r>
              <a:rPr lang="en-US" b="1" dirty="0">
                <a:solidFill>
                  <a:schemeClr val="bg1"/>
                </a:solidFill>
              </a:rPr>
              <a:t>()</a:t>
            </a:r>
            <a:br>
              <a:rPr lang="en-US" dirty="0"/>
            </a:b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Content Placeholder 8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id="{FACA5B0E-B545-4C2E-A739-7B9B1CBE9D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88" b="1"/>
          <a:stretch/>
        </p:blipFill>
        <p:spPr>
          <a:xfrm>
            <a:off x="0" y="2516777"/>
            <a:ext cx="7546848" cy="4162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27F94-50CA-4D7A-8A9B-2AED7E805316}"/>
              </a:ext>
            </a:extLst>
          </p:cNvPr>
          <p:cNvSpPr txBox="1"/>
          <p:nvPr/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top 20 variables affecting the compatibility are calculated.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This is calculated using </a:t>
            </a:r>
            <a:r>
              <a:rPr lang="en-US" sz="2200" dirty="0" err="1"/>
              <a:t>ExtraTreesClassifier</a:t>
            </a:r>
            <a:r>
              <a:rPr lang="en-US" sz="2200" dirty="0"/>
              <a:t>()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tableau report is conforming with the model.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F38B22E-597B-4B7C-8D12-37F82F82BC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10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22"/>
    </mc:Choice>
    <mc:Fallback>
      <p:transition spd="slow" advTm="35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9A0920-1737-4525-B82D-46BE8F02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Feature Importance - apply </a:t>
            </a:r>
            <a:r>
              <a:rPr lang="en-US" b="1" dirty="0" err="1">
                <a:solidFill>
                  <a:schemeClr val="bg1"/>
                </a:solidFill>
              </a:rPr>
              <a:t>SelectKBest</a:t>
            </a:r>
            <a:r>
              <a:rPr lang="en-US" b="1" dirty="0">
                <a:solidFill>
                  <a:schemeClr val="bg1"/>
                </a:solidFill>
              </a:rPr>
              <a:t> class to extract top 20 best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27F94-50CA-4D7A-8A9B-2AED7E805316}"/>
              </a:ext>
            </a:extLst>
          </p:cNvPr>
          <p:cNvSpPr txBox="1"/>
          <p:nvPr/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top 20 variables affecting the compatibility are calculated.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This is calculated using </a:t>
            </a:r>
            <a:r>
              <a:rPr lang="en-US" sz="2200" dirty="0" err="1"/>
              <a:t>ExtraTreesClassifier</a:t>
            </a:r>
            <a:r>
              <a:rPr lang="en-US" sz="2200" dirty="0"/>
              <a:t>()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tableau report is conforming with the model.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2E4EEA-0A55-4D05-9975-6C11D46F19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6" y="2386583"/>
            <a:ext cx="7422862" cy="4471417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41124DA-E94F-40A9-88A8-EC6D57B456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4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04"/>
    </mc:Choice>
    <mc:Fallback>
      <p:transition spd="slow" advTm="28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78247FB9-CF83-4E6D-A4CC-E907CA220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Logistic Regression classification Model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5C1477-D9FE-4DC4-B1FB-3294608A42D2}"/>
              </a:ext>
            </a:extLst>
          </p:cNvPr>
          <p:cNvSpPr/>
          <p:nvPr/>
        </p:nvSpPr>
        <p:spPr>
          <a:xfrm>
            <a:off x="7054721" y="164500"/>
            <a:ext cx="1847850" cy="87630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Logistic Regression</a:t>
            </a: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Classifier</a:t>
            </a:r>
          </a:p>
        </p:txBody>
      </p:sp>
      <p:pic>
        <p:nvPicPr>
          <p:cNvPr id="20" name="Graphic 19" descr="Line arrow Straight">
            <a:extLst>
              <a:ext uri="{FF2B5EF4-FFF2-40B4-BE49-F238E27FC236}">
                <a16:creationId xmlns:a16="http://schemas.microsoft.com/office/drawing/2014/main" id="{3DFD8D08-56A2-45F1-92F8-8CBB5C3D6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14521">
            <a:off x="6144910" y="655771"/>
            <a:ext cx="747486" cy="601822"/>
          </a:xfrm>
          <a:prstGeom prst="rect">
            <a:avLst/>
          </a:prstGeom>
        </p:spPr>
      </p:pic>
      <p:pic>
        <p:nvPicPr>
          <p:cNvPr id="21" name="Graphic 20" descr="Line arrow Straight">
            <a:extLst>
              <a:ext uri="{FF2B5EF4-FFF2-40B4-BE49-F238E27FC236}">
                <a16:creationId xmlns:a16="http://schemas.microsoft.com/office/drawing/2014/main" id="{052FFC8B-A507-4215-A540-ECCC62A3E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179492">
            <a:off x="9108787" y="556278"/>
            <a:ext cx="779233" cy="7429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EAED6DB-0593-4E55-94E9-249F9C8EBFB8}"/>
              </a:ext>
            </a:extLst>
          </p:cNvPr>
          <p:cNvSpPr/>
          <p:nvPr/>
        </p:nvSpPr>
        <p:spPr>
          <a:xfrm>
            <a:off x="3398143" y="3783419"/>
            <a:ext cx="3209924" cy="6460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Variables used as it is.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F4BB01-2C9F-49F9-85F4-D63EFE1A358E}"/>
              </a:ext>
            </a:extLst>
          </p:cNvPr>
          <p:cNvSpPr/>
          <p:nvPr/>
        </p:nvSpPr>
        <p:spPr>
          <a:xfrm>
            <a:off x="8902571" y="3739543"/>
            <a:ext cx="2879180" cy="702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hot encoding used to get categorical variables.</a:t>
            </a:r>
          </a:p>
        </p:txBody>
      </p:sp>
      <p:pic>
        <p:nvPicPr>
          <p:cNvPr id="26" name="Graphic 25" descr="Line arrow Straight">
            <a:extLst>
              <a:ext uri="{FF2B5EF4-FFF2-40B4-BE49-F238E27FC236}">
                <a16:creationId xmlns:a16="http://schemas.microsoft.com/office/drawing/2014/main" id="{94352879-115B-418A-A855-C0C32CFE9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073195" y="3034677"/>
            <a:ext cx="496202" cy="636382"/>
          </a:xfrm>
          <a:prstGeom prst="rect">
            <a:avLst/>
          </a:prstGeom>
        </p:spPr>
      </p:pic>
      <p:pic>
        <p:nvPicPr>
          <p:cNvPr id="27" name="Graphic 26" descr="Line arrow Straight">
            <a:extLst>
              <a:ext uri="{FF2B5EF4-FFF2-40B4-BE49-F238E27FC236}">
                <a16:creationId xmlns:a16="http://schemas.microsoft.com/office/drawing/2014/main" id="{C5DBDD20-5579-4134-8BA4-53BBBE5DC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0608213" y="2951091"/>
            <a:ext cx="496604" cy="742950"/>
          </a:xfrm>
          <a:prstGeom prst="rect">
            <a:avLst/>
          </a:prstGeom>
        </p:spPr>
      </p:pic>
      <p:pic>
        <p:nvPicPr>
          <p:cNvPr id="28" name="Graphic 27" descr="Line arrow Straight">
            <a:extLst>
              <a:ext uri="{FF2B5EF4-FFF2-40B4-BE49-F238E27FC236}">
                <a16:creationId xmlns:a16="http://schemas.microsoft.com/office/drawing/2014/main" id="{443B294B-BA46-42E3-AC85-2426FAA9C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5021543" y="4645146"/>
            <a:ext cx="706074" cy="742950"/>
          </a:xfrm>
          <a:prstGeom prst="rect">
            <a:avLst/>
          </a:prstGeom>
        </p:spPr>
      </p:pic>
      <p:pic>
        <p:nvPicPr>
          <p:cNvPr id="29" name="Graphic 28" descr="Line arrow Straight">
            <a:extLst>
              <a:ext uri="{FF2B5EF4-FFF2-40B4-BE49-F238E27FC236}">
                <a16:creationId xmlns:a16="http://schemas.microsoft.com/office/drawing/2014/main" id="{4AD302C8-A6E0-442D-8223-4689F0661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0557679" y="4671140"/>
            <a:ext cx="702152" cy="742950"/>
          </a:xfrm>
          <a:prstGeom prst="rect">
            <a:avLst/>
          </a:prstGeom>
        </p:spPr>
      </p:pic>
      <p:sp>
        <p:nvSpPr>
          <p:cNvPr id="31" name="Double Bracket 30">
            <a:extLst>
              <a:ext uri="{FF2B5EF4-FFF2-40B4-BE49-F238E27FC236}">
                <a16:creationId xmlns:a16="http://schemas.microsoft.com/office/drawing/2014/main" id="{0DF64002-4CAB-4E09-BF13-C7CB4E929120}"/>
              </a:ext>
            </a:extLst>
          </p:cNvPr>
          <p:cNvSpPr/>
          <p:nvPr/>
        </p:nvSpPr>
        <p:spPr>
          <a:xfrm>
            <a:off x="4659557" y="1414912"/>
            <a:ext cx="2599241" cy="156965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B33A1F-3E66-4A0C-90AF-EFDFA648D9C7}"/>
              </a:ext>
            </a:extLst>
          </p:cNvPr>
          <p:cNvSpPr/>
          <p:nvPr/>
        </p:nvSpPr>
        <p:spPr>
          <a:xfrm>
            <a:off x="4680488" y="1598877"/>
            <a:ext cx="259924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continuous variables like </a:t>
            </a:r>
            <a:r>
              <a:rPr lang="en-US" sz="1600" b="1" dirty="0" err="1">
                <a:solidFill>
                  <a:prstClr val="black"/>
                </a:solidFill>
                <a:latin typeface="Calibri" panose="020F0502020204030204"/>
              </a:rPr>
              <a:t>Person_Age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US" sz="1600" b="1" dirty="0" err="1">
                <a:solidFill>
                  <a:prstClr val="black"/>
                </a:solidFill>
                <a:latin typeface="Calibri" panose="020F0502020204030204"/>
              </a:rPr>
              <a:t>Partners_Distance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 , </a:t>
            </a:r>
            <a:r>
              <a:rPr lang="en-US" sz="1600" b="1" dirty="0" err="1">
                <a:solidFill>
                  <a:prstClr val="black"/>
                </a:solidFill>
                <a:latin typeface="Calibri" panose="020F0502020204030204"/>
              </a:rPr>
              <a:t>Partners_Age_Difference</a:t>
            </a:r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Double Bracket 32">
            <a:extLst>
              <a:ext uri="{FF2B5EF4-FFF2-40B4-BE49-F238E27FC236}">
                <a16:creationId xmlns:a16="http://schemas.microsoft.com/office/drawing/2014/main" id="{8188A916-8930-478E-B190-551755FED9F9}"/>
              </a:ext>
            </a:extLst>
          </p:cNvPr>
          <p:cNvSpPr/>
          <p:nvPr/>
        </p:nvSpPr>
        <p:spPr>
          <a:xfrm>
            <a:off x="8435665" y="1448136"/>
            <a:ext cx="2758490" cy="147637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D6BDDB-44A2-47D9-9F6F-9709E23FFDF6}"/>
              </a:ext>
            </a:extLst>
          </p:cNvPr>
          <p:cNvSpPr/>
          <p:nvPr/>
        </p:nvSpPr>
        <p:spPr>
          <a:xfrm>
            <a:off x="8621150" y="1475768"/>
            <a:ext cx="2542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categorical variables like </a:t>
            </a:r>
            <a:r>
              <a:rPr lang="en-US" sz="1600" b="1" dirty="0" err="1">
                <a:solidFill>
                  <a:prstClr val="black"/>
                </a:solidFill>
                <a:latin typeface="Calibri" panose="020F0502020204030204"/>
              </a:rPr>
              <a:t>Partners_Hobby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US" sz="1600" b="1" dirty="0" err="1">
                <a:solidFill>
                  <a:prstClr val="black"/>
                </a:solidFill>
                <a:latin typeface="Calibri" panose="020F0502020204030204"/>
              </a:rPr>
              <a:t>Person_Sexual_Orientation</a:t>
            </a:r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E4A81E1-D0AE-4C58-9061-B8B4DC72E7F9}"/>
              </a:ext>
            </a:extLst>
          </p:cNvPr>
          <p:cNvSpPr/>
          <p:nvPr/>
        </p:nvSpPr>
        <p:spPr>
          <a:xfrm>
            <a:off x="4842348" y="5583232"/>
            <a:ext cx="6610350" cy="993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44E115-52CB-4F35-AA80-156ECD38A3E9}"/>
              </a:ext>
            </a:extLst>
          </p:cNvPr>
          <p:cNvSpPr txBox="1"/>
          <p:nvPr/>
        </p:nvSpPr>
        <p:spPr>
          <a:xfrm>
            <a:off x="8498669" y="4653736"/>
            <a:ext cx="2316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(Predicted Probabilities of Class 0, and 1 through Classifier)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0F6B11-19EC-45F0-98E8-2B994A8999CC}"/>
              </a:ext>
            </a:extLst>
          </p:cNvPr>
          <p:cNvSpPr txBox="1"/>
          <p:nvPr/>
        </p:nvSpPr>
        <p:spPr>
          <a:xfrm>
            <a:off x="5003105" y="5725929"/>
            <a:ext cx="6449593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Merging all variables and running the logistic regression gives model score which represents the accuracy of the prediction.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DFE30F8-60F2-40A8-806A-36DFE56099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36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44"/>
    </mc:Choice>
    <mc:Fallback>
      <p:transition spd="slow" advTm="41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E149DEF-324C-4038-8614-A207E787CC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95" b="1"/>
          <a:stretch/>
        </p:blipFill>
        <p:spPr>
          <a:xfrm>
            <a:off x="170481" y="154983"/>
            <a:ext cx="7688700" cy="657128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B94376A-D193-4C15-A062-C555D6BD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Logistic Regression- Model Performance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5C4505-FC66-41AA-9173-5DE856025375}"/>
              </a:ext>
            </a:extLst>
          </p:cNvPr>
          <p:cNvSpPr/>
          <p:nvPr/>
        </p:nvSpPr>
        <p:spPr>
          <a:xfrm>
            <a:off x="8502649" y="3358608"/>
            <a:ext cx="3045883" cy="2831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 the first run, all the variables are used then accuracy is calculated.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Accuracy = 0.99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Accuracy is coming as 99%.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F57ABD3-60AB-4D83-B532-33DC4FA58581}"/>
              </a:ext>
            </a:extLst>
          </p:cNvPr>
          <p:cNvSpPr txBox="1">
            <a:spLocks/>
          </p:cNvSpPr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4E0BDAB-176B-41D4-BF71-B8A35A100D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0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18"/>
    </mc:Choice>
    <mc:Fallback>
      <p:transition spd="slow" advTm="13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53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B94376A-D193-4C15-A062-C555D6BD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1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Logistic Regression- Model Performance with selected features only.</a:t>
            </a:r>
          </a:p>
        </p:txBody>
      </p:sp>
      <p:pic>
        <p:nvPicPr>
          <p:cNvPr id="3" name="Picture 2" descr="A screenshot of a survey&#10;&#10;Description automatically generated">
            <a:extLst>
              <a:ext uri="{FF2B5EF4-FFF2-40B4-BE49-F238E27FC236}">
                <a16:creationId xmlns:a16="http://schemas.microsoft.com/office/drawing/2014/main" id="{782AC412-6C14-41C2-AB65-AF8C2CFE72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" r="30521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5C4505-FC66-41AA-9173-5DE856025375}"/>
              </a:ext>
            </a:extLst>
          </p:cNvPr>
          <p:cNvSpPr/>
          <p:nvPr/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Taking the commonality between ExtraTreesClassifier() and SelectKBest below variables are considered significant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Partners_Distance, Uneducated, Horror, Ranches, High School, Science Fiction etc.</a:t>
            </a:r>
          </a:p>
          <a:p>
            <a:pPr marL="1143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Accuracy = 0.99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Accuracy is coming as 99%.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F57ABD3-60AB-4D83-B532-33DC4FA58581}"/>
              </a:ext>
            </a:extLst>
          </p:cNvPr>
          <p:cNvSpPr txBox="1">
            <a:spLocks/>
          </p:cNvSpPr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5001234-0139-4DB3-B493-69B54C1B73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9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05"/>
    </mc:Choice>
    <mc:Fallback>
      <p:transition spd="slow" advTm="33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5DB9A9-44C2-4EE3-BC09-6FE2272E1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3DE7A70-23F2-40F6-A651-60BA7066D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Prediction accuracy is same whether by using all the variables or the variables deduced by feature engineering.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Using lesser feature, and getting accuracy more than 80% will create a right trade off between computation and accuracy.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C3A400D-A694-4B96-92AC-E10C00DFE8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"/>
          <a:stretch/>
        </p:blipFill>
        <p:spPr>
          <a:xfrm>
            <a:off x="5478449" y="2492376"/>
            <a:ext cx="6563734" cy="436562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B6BBDF6-E550-4813-AB05-04E8D2C1D9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56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10"/>
    </mc:Choice>
    <mc:Fallback>
      <p:transition spd="slow" advTm="32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5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5DB9A9-44C2-4EE3-BC09-6FE2272E1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Conclusion - Contd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3DE7A70-23F2-40F6-A651-60BA7066D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US" sz="1700" dirty="0"/>
              <a:t>When the basic modeling is done. First 1000 users should be encouraged to fill preference about their partners and tell about compatibility.</a:t>
            </a:r>
          </a:p>
          <a:p>
            <a:endParaRPr lang="en-US" sz="1700" dirty="0"/>
          </a:p>
          <a:p>
            <a:r>
              <a:rPr lang="en-US" sz="1700" dirty="0"/>
              <a:t>Based on the learning the other 9000 users should be churned to join groups of similar likings.</a:t>
            </a:r>
          </a:p>
          <a:p>
            <a:endParaRPr lang="en-US" sz="1700" dirty="0"/>
          </a:p>
          <a:p>
            <a:r>
              <a:rPr lang="en-US" sz="1700" dirty="0"/>
              <a:t>The probable compatibility of each user should be tested against the group.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C3A400D-A694-4B96-92AC-E10C00DFE8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0616CE1-EDBB-40F2-98D6-3AC0B1FDE5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32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59"/>
    </mc:Choice>
    <mc:Fallback>
      <p:transition spd="slow" advTm="18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B9A9-44C2-4EE3-BC09-6FE2272E1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Recommendations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3DE7A70-23F2-40F6-A651-60BA7066D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2664941"/>
          </a:xfrm>
        </p:spPr>
        <p:txBody>
          <a:bodyPr anchor="t">
            <a:normAutofit/>
          </a:bodyPr>
          <a:lstStyle/>
          <a:p>
            <a:r>
              <a:rPr lang="en-US" sz="1800" dirty="0"/>
              <a:t>A trigger should be run periodically to check which all the users are not active.</a:t>
            </a:r>
          </a:p>
          <a:p>
            <a:r>
              <a:rPr lang="en-US" sz="1800" dirty="0"/>
              <a:t>Lesser active users should be given recommendations to join the group which could have more probability of its liking.</a:t>
            </a:r>
          </a:p>
          <a:p>
            <a:r>
              <a:rPr lang="en-US" sz="1800" dirty="0"/>
              <a:t>Number of users in each group should be less than 50, so that people get more chance to switch groups of their choices.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sitting at a table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F7C4BF69-B54C-4C58-941F-A59E194FD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" r="30134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14BBCC0-BC02-4EE7-AFF3-35B86A9033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8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5687"/>
    </mc:Choice>
    <mc:Fallback>
      <p:transition spd="slow" advTm="25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erson holding a cell phone&#10;&#10;Description automatically generated">
            <a:extLst>
              <a:ext uri="{FF2B5EF4-FFF2-40B4-BE49-F238E27FC236}">
                <a16:creationId xmlns:a16="http://schemas.microsoft.com/office/drawing/2014/main" id="{C441FE7E-ED9B-47BB-AC3A-447AB3447B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 r="22853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5DB9A9-44C2-4EE3-BC09-6FE2272E1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Introduction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3DE7A70-23F2-40F6-A651-60BA7066D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Birds of similar feather flock together.</a:t>
            </a:r>
          </a:p>
          <a:p>
            <a:pPr marL="0" indent="0">
              <a:buNone/>
            </a:pPr>
            <a:r>
              <a:rPr lang="en-US" dirty="0"/>
              <a:t>             And</a:t>
            </a:r>
          </a:p>
          <a:p>
            <a:pPr marL="0" indent="0">
              <a:buNone/>
            </a:pPr>
            <a:r>
              <a:rPr lang="en-US" dirty="0"/>
              <a:t>People of same likings CHAT with each other.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A681A6-7F9A-430A-B85E-7E9646D532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94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3102"/>
    </mc:Choice>
    <mc:Fallback>
      <p:transition spd="slow" advTm="13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B9A9-44C2-4EE3-BC09-6FE2272E1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87" y="803325"/>
            <a:ext cx="6238568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Recommendations – Cont.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3DE7A70-23F2-40F6-A651-60BA7066D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775657"/>
          </a:xfrm>
        </p:spPr>
        <p:txBody>
          <a:bodyPr anchor="t">
            <a:normAutofit/>
          </a:bodyPr>
          <a:lstStyle/>
          <a:p>
            <a:r>
              <a:rPr lang="en-US" sz="1800" dirty="0"/>
              <a:t>A quantitative checks should be run across users, to check their activity.</a:t>
            </a:r>
          </a:p>
          <a:p>
            <a:r>
              <a:rPr lang="en-US" sz="1800" dirty="0"/>
              <a:t>This could be done by number of words typed per hour or last login time etc.</a:t>
            </a:r>
          </a:p>
          <a:p>
            <a:r>
              <a:rPr lang="en-US" sz="1800" dirty="0"/>
              <a:t>While filling up the form, users can be encouraged to write about their expected partners. Using NLP and Word Cloud, it will become easier to settle the user to a group of its liking.</a:t>
            </a:r>
          </a:p>
          <a:p>
            <a:r>
              <a:rPr lang="en-US" sz="1800" dirty="0"/>
              <a:t>We could use different classifier algorithms like Random Forest, KNN.</a:t>
            </a:r>
          </a:p>
          <a:p>
            <a:r>
              <a:rPr lang="en-US" sz="1800" dirty="0"/>
              <a:t>Use K-fold cross validations to choose the best result.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97" name="Freeform: Shape 94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coral&#10;&#10;Description automatically generated">
            <a:extLst>
              <a:ext uri="{FF2B5EF4-FFF2-40B4-BE49-F238E27FC236}">
                <a16:creationId xmlns:a16="http://schemas.microsoft.com/office/drawing/2014/main" id="{517C05F2-62C2-4A1C-994C-9C17C153F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1" r="10646" b="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E8C3FF4-8CAE-4A2A-948C-F8081D6B63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40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5425"/>
    </mc:Choice>
    <mc:Fallback>
      <p:transition spd="slow" advTm="55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icture containing towel, fabric, graffiti&#10;&#10;Description automatically generated">
            <a:extLst>
              <a:ext uri="{FF2B5EF4-FFF2-40B4-BE49-F238E27FC236}">
                <a16:creationId xmlns:a16="http://schemas.microsoft.com/office/drawing/2014/main" id="{681B0BBD-9F49-428F-B7B7-01C81CBB9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2F6858-F33F-46C4-A0E4-955B90C202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52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6"/>
    </mc:Choice>
    <mc:Fallback>
      <p:transition spd="slow" advTm="7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AE1AA-18FF-4814-8484-9F78C8B2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Application 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752EF-6FB2-4CBE-9D17-F2331E295776}"/>
              </a:ext>
            </a:extLst>
          </p:cNvPr>
          <p:cNvSpPr txBox="1"/>
          <p:nvPr/>
        </p:nvSpPr>
        <p:spPr>
          <a:xfrm>
            <a:off x="762000" y="2128888"/>
            <a:ext cx="5314543" cy="4209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Create a chat application for 10,000 people.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These people will be distributed across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    different chat rooms.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Chat rooms can be designated with different titles such as sports, drama, movie etc.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People will be given flexibility to move across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     different chat rooms.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People will be given recommendations to  move to different chat rooms based on their quantitative chat reports.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Size and number of chat rooms will be flexible.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Two people standing on a beach&#10;&#10;Description automatically generated">
            <a:extLst>
              <a:ext uri="{FF2B5EF4-FFF2-40B4-BE49-F238E27FC236}">
                <a16:creationId xmlns:a16="http://schemas.microsoft.com/office/drawing/2014/main" id="{5EB956B7-72D9-4163-8A95-68BE337D5B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3" r="25273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092B8E3-DFD3-4410-A34C-1B7EAE55DB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52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9900"/>
    </mc:Choice>
    <mc:Fallback>
      <p:transition spd="slow" advTm="39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66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 68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0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12AE76-70AF-4275-A6E3-01F96FFF2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89" y="640263"/>
            <a:ext cx="4446748" cy="5254510"/>
          </a:xfrm>
        </p:spPr>
        <p:txBody>
          <a:bodyPr>
            <a:normAutofit/>
          </a:bodyPr>
          <a:lstStyle/>
          <a:p>
            <a:r>
              <a:rPr lang="en-US" dirty="0"/>
              <a:t>Functional Assumptions: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Any machine however smart, needs data to function smartly.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0C718E2-0545-4A4B-82C7-1677BC772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6125" y="0"/>
            <a:ext cx="7374351" cy="6858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1. Out of 10,000, at least 1000 people will be asked to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  fill in a form, where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They will mention only three things about themselves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     i.e. age, sex, and sexual orientation.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They will mention multiple choices about their partner's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      likings. For ex- movie, hobby, education, sexual orientation,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      tourist destinations etc.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Based on these people will give their assumption as likelihood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      of their partnership in the binomial form of 1 or 0.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2. Out 1000; 5 group of 200 people each will be generated, by taking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  the commonality of movie, hobby, sexual orientation to start with.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3. Next incoming 9000 people will be distributed in these groups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  based on classification based machined learning algorithms.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AE9CCE2-35EF-480B-8C89-29FA569B5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31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3970"/>
    </mc:Choice>
    <mc:Fallback>
      <p:transition spd="slow" advTm="113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3E58EB97-A19D-4DDF-9937-AFADF1A93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89"/>
          <a:stretch/>
        </p:blipFill>
        <p:spPr>
          <a:xfrm>
            <a:off x="4479010" y="10"/>
            <a:ext cx="7712990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FAE1AA-18FF-4814-8484-9F78C8B2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2800" b="1"/>
            </a:br>
            <a:r>
              <a:rPr lang="en-US" sz="2800" b="1"/>
              <a:t>Technical Goals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DB0BB-A31A-48FD-97A0-53E2ED3CA9D0}"/>
              </a:ext>
            </a:extLst>
          </p:cNvPr>
          <p:cNvSpPr/>
          <p:nvPr/>
        </p:nvSpPr>
        <p:spPr>
          <a:xfrm>
            <a:off x="371094" y="2718053"/>
            <a:ext cx="4107916" cy="35277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 People will be distributed across different   chat rooms.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  People will be given flexibility to move across different chat rooms.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 People will be given recommendations to move to different chat rooms based on their quantitative  chat reports.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Size and number of chat rooms will be flexible.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Based on quantitative study of individual/ groups, they will be recommended to move to different for different chat rooms.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64E9A47-1E7B-4A5C-BCF7-B11A1C9692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72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8974"/>
    </mc:Choice>
    <mc:Fallback>
      <p:transition spd="slow" advTm="38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5286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93E69-D50D-4571-8583-D11C8681F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Data</a:t>
            </a:r>
          </a:p>
        </p:txBody>
      </p:sp>
      <p:pic>
        <p:nvPicPr>
          <p:cNvPr id="6" name="Content Placeholder 5" descr="A picture containing computer, light&#10;&#10;Description automatically generated">
            <a:extLst>
              <a:ext uri="{FF2B5EF4-FFF2-40B4-BE49-F238E27FC236}">
                <a16:creationId xmlns:a16="http://schemas.microsoft.com/office/drawing/2014/main" id="{8B3299F3-426C-4B94-8E3B-954DF2447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" r="5122" b="-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4A45A-CCEF-416A-B38E-D0655ED16BA9}"/>
              </a:ext>
            </a:extLst>
          </p:cNvPr>
          <p:cNvSpPr txBox="1"/>
          <p:nvPr/>
        </p:nvSpPr>
        <p:spPr>
          <a:xfrm>
            <a:off x="8029319" y="917725"/>
            <a:ext cx="3424739" cy="4852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I have created manually an assumed data with 1096 entries.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Data is all manually assembled; it doesn’t have any resemblance to actuality.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Data is only for Demo purpose.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B03FB10-7B95-4EA7-927A-A07809BC97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4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19"/>
    </mc:Choice>
    <mc:Fallback>
      <p:transition spd="slow" advTm="20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38B4F81-1160-44E3-906E-84B06D3F26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5" r="5504" b="-2"/>
          <a:stretch/>
        </p:blipFill>
        <p:spPr>
          <a:xfrm>
            <a:off x="402956" y="0"/>
            <a:ext cx="7726917" cy="6858000"/>
          </a:xfrm>
          <a:prstGeom prst="rect">
            <a:avLst/>
          </a:prstGeom>
        </p:spPr>
      </p:pic>
      <p:sp>
        <p:nvSpPr>
          <p:cNvPr id="63" name="Rectangle 53">
            <a:extLst>
              <a:ext uri="{FF2B5EF4-FFF2-40B4-BE49-F238E27FC236}">
                <a16:creationId xmlns:a16="http://schemas.microsoft.com/office/drawing/2014/main" id="{F5493CFF-E43B-4B10-ACE1-C8A12466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0"/>
            <a:ext cx="406212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93E69-D50D-4571-8583-D11C8681F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2650" y="643467"/>
            <a:ext cx="3117850" cy="25563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Tableau Reports - 1</a:t>
            </a:r>
            <a:endParaRPr lang="en-US" sz="4800" b="1" u="sng">
              <a:solidFill>
                <a:schemeClr val="bg1"/>
              </a:solidFill>
            </a:endParaRPr>
          </a:p>
        </p:txBody>
      </p:sp>
      <p:sp>
        <p:nvSpPr>
          <p:cNvPr id="49" name="Content Placeholder 42">
            <a:extLst>
              <a:ext uri="{FF2B5EF4-FFF2-40B4-BE49-F238E27FC236}">
                <a16:creationId xmlns:a16="http://schemas.microsoft.com/office/drawing/2014/main" id="{037859D7-00E2-4180-B0EC-E33555DE4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49" y="3358608"/>
            <a:ext cx="3045883" cy="283127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Male and female are equally inclined to compatibility. </a:t>
            </a:r>
          </a:p>
          <a:p>
            <a:r>
              <a:rPr lang="en-US" sz="1800" dirty="0">
                <a:solidFill>
                  <a:schemeClr val="bg1"/>
                </a:solidFill>
              </a:rPr>
              <a:t>Transgenders are also showing positive inclination.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4A45A-CCEF-416A-B38E-D0655ED16BA9}"/>
              </a:ext>
            </a:extLst>
          </p:cNvPr>
          <p:cNvSpPr txBox="1"/>
          <p:nvPr/>
        </p:nvSpPr>
        <p:spPr>
          <a:xfrm>
            <a:off x="7546848" y="2516777"/>
            <a:ext cx="380390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1EFFB6B-5F45-43B9-8305-FC48282EB7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95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85"/>
    </mc:Choice>
    <mc:Fallback>
      <p:transition spd="slow" advTm="19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BB2BEE-170E-41EB-B7D3-C5AF61B37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D5228A-10AC-4358-BAFF-7963EE928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3392"/>
            <a:ext cx="4650909" cy="1607060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Tableau Report -2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9E0CB8-2199-4BF5-B987-B5A9331AF19A}"/>
              </a:ext>
            </a:extLst>
          </p:cNvPr>
          <p:cNvSpPr txBox="1"/>
          <p:nvPr/>
        </p:nvSpPr>
        <p:spPr>
          <a:xfrm>
            <a:off x="643468" y="2853844"/>
            <a:ext cx="3363974" cy="28706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5143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Both male and female are preferring their partners to stay less than 15 miles. </a:t>
            </a:r>
          </a:p>
          <a:p>
            <a:pPr marL="17145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5143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Long distance relationships are showing negative trends as only one female is expecting her partner to be located around 150 miles.</a:t>
            </a:r>
          </a:p>
          <a:p>
            <a:pPr marL="17145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6E933-8B0C-44A1-9AA4-EB895041E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240" y="6572250"/>
            <a:ext cx="6791325" cy="28575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76CC7B6-EC17-4CDD-922F-BEE34A73A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909" y="0"/>
            <a:ext cx="9094587" cy="69907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EBCF6EE-B350-44B4-BA46-07727413C3E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13160" y="1550160"/>
              <a:ext cx="3113640" cy="4512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EBCF6EE-B350-44B4-BA46-07727413C3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97320" y="1486800"/>
                <a:ext cx="3144960" cy="46396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058FFA9-94A2-4057-BB16-6CF6BFF3A1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72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46"/>
    </mc:Choice>
    <mc:Fallback>
      <p:transition spd="slow" advTm="62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FB8C32-3477-495F-BE30-BA2294A7E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7E43AF-98CD-4175-9BD3-2B30C99BF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3392"/>
            <a:ext cx="4498258" cy="1607060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Tableau Report -3</a:t>
            </a:r>
            <a:endParaRPr lang="en-US" b="1" kern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EF6B3-41D5-4B0B-957B-2E499970B9A4}"/>
              </a:ext>
            </a:extLst>
          </p:cNvPr>
          <p:cNvSpPr txBox="1"/>
          <p:nvPr/>
        </p:nvSpPr>
        <p:spPr>
          <a:xfrm>
            <a:off x="643468" y="2853844"/>
            <a:ext cx="3363974" cy="28706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000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All the genders are refraining from uneducated partners.</a:t>
            </a:r>
          </a:p>
        </p:txBody>
      </p:sp>
      <p:pic>
        <p:nvPicPr>
          <p:cNvPr id="18" name="Content Placeholder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D5C0CB-E1AA-4D24-89AD-DAAF46909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910" y="0"/>
            <a:ext cx="9212574" cy="6857999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3D686FA-5CB7-419B-A850-578C3D6CD89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48760" y="5884200"/>
              <a:ext cx="14040" cy="206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3D686FA-5CB7-419B-A850-578C3D6CD8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32920" y="5820840"/>
                <a:ext cx="45360" cy="333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2F75A74-D5CD-4071-9A85-E28888EADA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8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97"/>
    </mc:Choice>
    <mc:Fallback>
      <p:transition spd="slow" advTm="3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972</Words>
  <Application>Microsoft Office PowerPoint</Application>
  <PresentationFormat>Widescreen</PresentationFormat>
  <Paragraphs>145</Paragraphs>
  <Slides>21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Chat Application POC</vt:lpstr>
      <vt:lpstr>Introduction</vt:lpstr>
      <vt:lpstr>Application Goals</vt:lpstr>
      <vt:lpstr>Functional Assumptions:  Any machine however smart, needs data to function smartly.</vt:lpstr>
      <vt:lpstr> Technical Goals</vt:lpstr>
      <vt:lpstr>Data</vt:lpstr>
      <vt:lpstr>Tableau Reports - 1</vt:lpstr>
      <vt:lpstr>Tableau Report -2</vt:lpstr>
      <vt:lpstr>Tableau Report -3</vt:lpstr>
      <vt:lpstr>Tableau Report - 4 </vt:lpstr>
      <vt:lpstr>Tableau Report - 5</vt:lpstr>
      <vt:lpstr>Feature Importance - ExtraTreesClassifier() </vt:lpstr>
      <vt:lpstr>Feature Importance - apply SelectKBest class to extract top 20 best features</vt:lpstr>
      <vt:lpstr>Logistic Regression classification Model</vt:lpstr>
      <vt:lpstr>Logistic Regression- Model Performance</vt:lpstr>
      <vt:lpstr>Logistic Regression- Model Performance with selected features only.</vt:lpstr>
      <vt:lpstr>Conclusion</vt:lpstr>
      <vt:lpstr>Conclusion - Contd</vt:lpstr>
      <vt:lpstr>Recommendations</vt:lpstr>
      <vt:lpstr>Recommendations – Cont.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 Application POC</dc:title>
  <dc:creator>RAVI KUMAR</dc:creator>
  <cp:lastModifiedBy>RAVI KUMAR</cp:lastModifiedBy>
  <cp:revision>14</cp:revision>
  <dcterms:created xsi:type="dcterms:W3CDTF">2020-09-08T07:12:45Z</dcterms:created>
  <dcterms:modified xsi:type="dcterms:W3CDTF">2020-09-08T17:37:31Z</dcterms:modified>
</cp:coreProperties>
</file>